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0" r:id="rId3"/>
    <p:sldId id="257" r:id="rId4"/>
    <p:sldId id="258" r:id="rId5"/>
    <p:sldId id="264" r:id="rId6"/>
    <p:sldId id="259" r:id="rId7"/>
    <p:sldId id="266" r:id="rId8"/>
    <p:sldId id="267" r:id="rId9"/>
    <p:sldId id="268" r:id="rId10"/>
    <p:sldId id="265" r:id="rId11"/>
    <p:sldId id="263" r:id="rId12"/>
    <p:sldId id="269" r:id="rId13"/>
    <p:sldId id="270" r:id="rId14"/>
  </p:sldIdLst>
  <p:sldSz cx="12192000" cy="6858000"/>
  <p:notesSz cx="6858000" cy="9144000"/>
  <p:embeddedFontLst>
    <p:embeddedFont>
      <p:font typeface="Martian Mono" panose="020B0009020000000004" charset="0"/>
      <p:regular r:id="rId16"/>
      <p:bold r:id="rId17"/>
    </p:embeddedFont>
    <p:embeddedFont>
      <p:font typeface="Ubuntu" panose="020B0504030602030204" pitchFamily="34" charset="0"/>
      <p:regular r:id="rId18"/>
      <p:bold r:id="rId19"/>
      <p:italic r:id="rId20"/>
      <p:bold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5" d="100"/>
          <a:sy n="95" d="100"/>
        </p:scale>
        <p:origin x="864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EE2054A5-0CC6-42C6-A23F-32FE9D6F656F}" type="datetimeFigureOut">
              <a:rPr lang="ru-RU" smtClean="0"/>
              <a:pPr/>
              <a:t>24.08.2025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3A01420F-3123-41C2-A992-74E2209058B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165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Титульный слайд. Изменять не надо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5264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05453D-1C54-4DFC-F63A-BF56054F45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2D671598-4885-396C-CBB9-180AE34F01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FC5A4BD2-803D-5D07-314C-10974709A7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11D6D2C-F13D-7715-CF1B-E4944C92A9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69691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Финальный слайд включается после выступления, чтобы задающие вопросы могли видеть название темы целиком и ФИО оратора.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73427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B373F6-915B-2FDD-1BBE-0D491C3220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E17D2890-D576-AE54-8A72-7481B13185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CC52446C-A69A-926D-5096-8A20BF0CC2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Финальный слайд включается после выступления, чтобы задающие вопросы могли видеть название темы целиком и ФИО оратора.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508A743-2CBB-7708-50BE-7A9756D5CC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57241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FE29A7-B084-377A-5248-5A56F17801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5E07EE5E-F179-5592-C182-0075148F4C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ADD7CE3B-275E-C3E9-4AB3-0FAE3C41C8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со значками, которые можно использовать в презентации.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2CAEF51-0A03-F4E0-25C9-6FD16A1955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5371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 названием выступления и ФИО оратора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4072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1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3302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722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5C6308-054B-F72B-4F1B-52E3801D6A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21FB0065-A651-0F5F-70C3-70D8615061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3510B1BC-6919-B162-6CD0-1483E5F943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CFA4823-7F37-F161-F16C-4C5522A35C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6402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322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96905-ED63-E21E-2214-A4ECF707CE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66D941BF-3E8C-588B-7497-7C4DDD2A2F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CB7BBA44-54D6-6631-D1B6-3699D5DA4D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ABDDECC-719A-4AC5-C6A7-B714C6E4F7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137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C8EF22-8777-BCF0-7B44-5F7EF69D4A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96ECB1AE-69F6-E9B2-C6C3-F77D7BC81F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49A631A9-6F33-075A-1F93-530AAFB23A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DC1D367-4201-FBA4-3202-0F71959C42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7223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2F5D34-C648-A1BA-29D5-CCC964C4B0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4F865541-3AB5-4BAA-6754-F7E828CCCF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6BB9EB2A-AB8C-EE41-E8FC-0C7A146496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15A266D-9996-6A07-75F8-FDFBC98084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3852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2DD82A-B6E6-5DC9-6772-0D0458F7B1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E090E9A-321C-6684-D41D-E52DA82F8B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artian Mono" panose="020B0009020000000004" pitchFamily="49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D67C21-95D5-7D55-BAFD-0D63791C5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24.08.2025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D77B07-D57D-9BF5-0B3A-DDF5910B0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04970F-4982-D543-AEF7-F97E6A379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195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B5FA19-609B-D449-68B8-C9607B4E7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76BA776-54C7-5B43-D5DC-D334552CF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589314-88B8-36C8-053E-0C726322D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24.08.2025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D6DFC9-3500-54EB-45BC-A0628F982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7E1836-64C0-24D0-35C4-55B2F146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96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7964763-6979-C437-7602-F16D0AAF47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6296147-10A5-5C6D-BA47-9C6AF08B0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62EDBC-E482-C067-FF24-C28321F3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24.08.2025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A90287-964F-59FE-3895-0BB3468C5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F134F3-239C-F6E2-E063-6EE1E7BE4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46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A6753A-0363-2815-0EB1-481D1FA9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6B8969-6DEB-ACF0-ED57-68BC3B7EA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4B6F1A-5C0B-E8A1-B8D5-EAFA6D9D3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24.08.2025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B37BBC-954B-5A1D-7DB8-9A3E077E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086D00-7D58-43D1-CAE6-DB4BD6FC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48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526FD4-21CA-D41E-F00B-61736466C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BAC4161-73BE-0B26-496A-52262FC73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24325F-B21F-32F4-0C99-7CDB7AF19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24.08.2025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DAF920-12A5-D9AB-436C-1A51ED4B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39F7A1-0284-EC7A-7B7A-9D97A1EFD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35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BB04C-DC87-1764-203C-7669C1B67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66B15C-B09D-FF18-E278-8635F280AF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DED7BA0-6615-3935-8FA6-20D7F6BF2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B1AC66-2121-CB51-EB90-2B8D39DE8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24.08.2025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43B8E4-77A8-7B43-8AAF-68015D464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0C635C-0228-8BDF-BE78-CA13166DF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006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C92E88-5CF3-B717-A43D-0BD56AECF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814DC6-B722-A8D0-9E57-DEE73C3AF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CF02745-CD9E-1651-0A39-4DCA16859F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773AC85-2A47-E484-EF29-258055E1C2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B4A5EDA-FE27-1A50-C6B6-E60B7259A9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CE7D76E-B58A-988A-025D-E49B5145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24.08.2025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7E8056F-0D82-0147-65F5-062CD65DA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CCF73D8-EFAF-7D97-C4A5-D30F05D0B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97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713BFB-9AC3-C812-1547-EF8DEA585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F9F4858-C11C-901E-B4BB-F4B1CE8F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24.08.2025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4D6684A-ECA0-7B0C-BA45-537AC83AE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7539DA4-DB68-18D5-2AF1-E05975960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319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AEE77A0-F29A-F2A8-D810-110D762A9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24.08.2025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6ACDC2D-41A1-DEFD-1432-F58016C12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496578E-A594-98BB-E453-DD0CBB833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5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4B2961-9CB0-9538-1650-DE6C3D3E9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8D77AB-D0BD-38CC-1BE7-CFFAC8CD2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Martian Mono" panose="020B0009020000000004" pitchFamily="49" charset="0"/>
              </a:defRPr>
            </a:lvl1pPr>
            <a:lvl2pPr>
              <a:defRPr sz="2800">
                <a:latin typeface="Martian Mono" panose="020B0009020000000004" pitchFamily="49" charset="0"/>
              </a:defRPr>
            </a:lvl2pPr>
            <a:lvl3pPr>
              <a:defRPr sz="2400">
                <a:latin typeface="Martian Mono" panose="020B0009020000000004" pitchFamily="49" charset="0"/>
              </a:defRPr>
            </a:lvl3pPr>
            <a:lvl4pPr>
              <a:defRPr sz="2000">
                <a:latin typeface="Martian Mono" panose="020B0009020000000004" pitchFamily="49" charset="0"/>
              </a:defRPr>
            </a:lvl4pPr>
            <a:lvl5pPr>
              <a:defRPr sz="2000">
                <a:latin typeface="Martian Mono" panose="020B0009020000000004" pitchFamily="49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9C53CCF-C172-52C9-3509-50AE523E5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8D1514-AD8E-364C-077B-A8D8F46E7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24.08.2025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8EF5B47-E0CF-00B2-B797-033BDFCBB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0ED54A-DE2F-AB4C-43AF-573575731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18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522698-0F88-5658-65A8-86BB484EA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DD7C31F-1DF5-78A0-B90E-A92005BD04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Martian Mono" panose="020B0009020000000004" pitchFamily="49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7163B2-E9E9-4A6F-94B2-9A4496026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2E45A2-CBE0-2CF0-272C-9E901FD7C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24.08.2025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152A5B-1A3D-924E-1C9F-05C88B464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8845EF-A621-B548-1061-5259D4939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54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3D8B67-7A70-6BFC-9D12-42867ADB4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8E7DB0-BE9C-9805-85BE-FD4592991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48B221-378A-0F18-7A02-FAECA29A2A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24.08.2025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0153EB-3A4A-B27E-96AD-AB22D5F0FE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5B9FBD-22B4-F592-9CFB-33241ACCB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77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artian Mono" panose="020B0009020000000004" pitchFamily="49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hyperlink" Target="https://cmkonk.wordpress.com/" TargetMode="External"/><Relationship Id="rId4" Type="http://schemas.openxmlformats.org/officeDocument/2006/relationships/hyperlink" Target="http://www.ocmko.ru/index.php?option=com_phocadownload&amp;view=category&amp;id=28&amp;Itemid=209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57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02E944-9154-C07E-63F2-BC0481467E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FC4E5706-8F2F-BE92-44CD-1260C2364A61}"/>
              </a:ext>
            </a:extLst>
          </p:cNvPr>
          <p:cNvGrpSpPr/>
          <p:nvPr/>
        </p:nvGrpSpPr>
        <p:grpSpPr>
          <a:xfrm>
            <a:off x="0" y="-1172170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15B3DA23-4B3F-83B3-7F79-AAA15D5AFB04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F1B1ABA3-3A90-240B-38D1-BFE39D3F3FC5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B724F0D-9923-F0A0-0890-A41E540B1875}"/>
              </a:ext>
            </a:extLst>
          </p:cNvPr>
          <p:cNvSpPr txBox="1"/>
          <p:nvPr/>
        </p:nvSpPr>
        <p:spPr>
          <a:xfrm>
            <a:off x="481140" y="345175"/>
            <a:ext cx="481620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b="1" dirty="0">
                <a:solidFill>
                  <a:schemeClr val="bg1"/>
                </a:solidFill>
              </a:rPr>
              <a:t>Часть </a:t>
            </a:r>
            <a:r>
              <a:rPr lang="en-US" sz="2400" b="1" dirty="0">
                <a:solidFill>
                  <a:schemeClr val="bg1"/>
                </a:solidFill>
              </a:rPr>
              <a:t>II</a:t>
            </a:r>
            <a:endParaRPr lang="ru-RU" sz="2400" dirty="0">
              <a:solidFill>
                <a:schemeClr val="bg1"/>
              </a:solidFill>
            </a:endParaRPr>
          </a:p>
          <a:p>
            <a:pPr>
              <a:lnSpc>
                <a:spcPts val="2000"/>
              </a:lnSpc>
            </a:pP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939277-1A97-819B-DEE3-D2E52D581F2E}"/>
              </a:ext>
            </a:extLst>
          </p:cNvPr>
          <p:cNvSpPr txBox="1"/>
          <p:nvPr/>
        </p:nvSpPr>
        <p:spPr>
          <a:xfrm>
            <a:off x="11537574" y="301470"/>
            <a:ext cx="34657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FF1BDC-3BCB-0E9B-D8B5-71C8C7738675}"/>
              </a:ext>
            </a:extLst>
          </p:cNvPr>
          <p:cNvSpPr txBox="1"/>
          <p:nvPr/>
        </p:nvSpPr>
        <p:spPr>
          <a:xfrm>
            <a:off x="934496" y="1941803"/>
            <a:ext cx="4843305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rgbClr val="0055E8"/>
                </a:solidFill>
                <a:latin typeface="Ubuntu" panose="020B0504030602030204" pitchFamily="34" charset="0"/>
              </a:rPr>
              <a:t>Задание линии 23 – 69,16 %</a:t>
            </a:r>
          </a:p>
          <a:p>
            <a:endParaRPr lang="ru-RU" sz="2200" dirty="0"/>
          </a:p>
          <a:p>
            <a:r>
              <a:rPr lang="ru-RU" sz="2200" dirty="0"/>
              <a:t>Применение биологических знаний в практических ситуациях, анализ экспериментальных данных (выводы по результатам эксперимента и прогнозы)</a:t>
            </a:r>
          </a:p>
          <a:p>
            <a:endParaRPr lang="ru-RU" i="0" dirty="0">
              <a:solidFill>
                <a:srgbClr val="0055E8"/>
              </a:solidFill>
              <a:effectLst/>
              <a:latin typeface="Ubuntu" panose="020B0504030602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A25308-E61E-3B1C-D98E-1581ED94FA49}"/>
              </a:ext>
            </a:extLst>
          </p:cNvPr>
          <p:cNvSpPr txBox="1"/>
          <p:nvPr/>
        </p:nvSpPr>
        <p:spPr>
          <a:xfrm>
            <a:off x="6666838" y="1941803"/>
            <a:ext cx="420547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latin typeface="Ubuntu" panose="020B0504030602030204" pitchFamily="34" charset="0"/>
              </a:rPr>
              <a:t>Задание линии 26 – 71,18%</a:t>
            </a:r>
          </a:p>
          <a:p>
            <a:endParaRPr lang="ru-RU" dirty="0"/>
          </a:p>
          <a:p>
            <a:r>
              <a:rPr lang="ru-RU" sz="2200" dirty="0"/>
              <a:t>Обобщение и применение знаний по общей биологии (клетке, организму, эволюции органического мира и экологических закономерностях) в новой ситуации</a:t>
            </a:r>
          </a:p>
          <a:p>
            <a:endParaRPr lang="ru-RU" i="0" dirty="0">
              <a:solidFill>
                <a:srgbClr val="0055E8"/>
              </a:solidFill>
              <a:effectLst/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493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617D2D-FC08-7FE8-84F3-8134934EE6DA}"/>
              </a:ext>
            </a:extLst>
          </p:cNvPr>
          <p:cNvSpPr txBox="1"/>
          <p:nvPr/>
        </p:nvSpPr>
        <p:spPr>
          <a:xfrm>
            <a:off x="1155560" y="377694"/>
            <a:ext cx="9978014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ru-RU" sz="36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В помощь учителю биологии</a:t>
            </a:r>
          </a:p>
          <a:p>
            <a:pPr>
              <a:lnSpc>
                <a:spcPts val="3900"/>
              </a:lnSpc>
            </a:pPr>
            <a:endParaRPr lang="ru-RU" sz="36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  <a:p>
            <a:r>
              <a:rPr lang="ru-RU" sz="2200" b="1" dirty="0">
                <a:solidFill>
                  <a:schemeClr val="bg1"/>
                </a:solidFill>
              </a:rPr>
              <a:t>САЙТ ФИПИ</a:t>
            </a:r>
          </a:p>
          <a:p>
            <a:r>
              <a:rPr lang="ru-RU" sz="2200" dirty="0">
                <a:solidFill>
                  <a:schemeClr val="bg1"/>
                </a:solidFill>
              </a:rPr>
              <a:t>Научно-методический журнал ФГБНУ «ФИПИ» «Педагогические измерения» . </a:t>
            </a:r>
          </a:p>
          <a:p>
            <a:endParaRPr lang="ru-RU" sz="2200" dirty="0">
              <a:solidFill>
                <a:schemeClr val="bg1"/>
              </a:solidFill>
            </a:endParaRPr>
          </a:p>
          <a:p>
            <a:r>
              <a:rPr lang="ru-RU" sz="2200" dirty="0">
                <a:solidFill>
                  <a:schemeClr val="bg1"/>
                </a:solidFill>
              </a:rPr>
              <a:t>Публикует материалы научных исследований в области оценки качества образования, обзоры достижений педагогической науки в области оценки качества образования, материалы, отражающие государственную политику в этой области образования, методические разработки специалистов и педагогов-практиков из опыта работы по подготовке, проведению и анализу результатов оценочных процедур внутришкольного, регионального и федерального уровней.</a:t>
            </a:r>
          </a:p>
          <a:p>
            <a:endParaRPr lang="ru-RU" sz="2200" dirty="0">
              <a:solidFill>
                <a:schemeClr val="bg1"/>
              </a:solidFill>
            </a:endParaRPr>
          </a:p>
          <a:p>
            <a:endParaRPr lang="ru-RU" sz="2200" dirty="0">
              <a:solidFill>
                <a:schemeClr val="bg1"/>
              </a:solidFill>
            </a:endParaRPr>
          </a:p>
          <a:p>
            <a:r>
              <a:rPr lang="en-US" sz="2200" b="1" dirty="0">
                <a:solidFill>
                  <a:schemeClr val="bg1"/>
                </a:solidFill>
              </a:rPr>
              <a:t>https://fipi.ru/zhurnal-fipi</a:t>
            </a:r>
            <a:endParaRPr lang="ru-RU" sz="2200" b="1" dirty="0">
              <a:solidFill>
                <a:schemeClr val="bg1"/>
              </a:solidFill>
            </a:endParaRPr>
          </a:p>
          <a:p>
            <a:endParaRPr lang="ru-RU" sz="22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  <a:p>
            <a:endParaRPr lang="ru-RU" sz="22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  <a:p>
            <a:pPr>
              <a:lnSpc>
                <a:spcPts val="3900"/>
              </a:lnSpc>
            </a:pPr>
            <a:endParaRPr lang="ru-RU" sz="36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  <a:p>
            <a:pPr>
              <a:lnSpc>
                <a:spcPts val="3900"/>
              </a:lnSpc>
            </a:pPr>
            <a:endParaRPr lang="ru-RU" sz="36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F41C81A-3F15-5CB0-F2F8-62F7E81721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8980" y="4872614"/>
            <a:ext cx="1530699" cy="153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5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A4E33E7-609E-ED19-0475-22D0071D4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7CCF09D-1DEC-B4B7-38A1-41B0433681AA}"/>
              </a:ext>
            </a:extLst>
          </p:cNvPr>
          <p:cNvSpPr txBox="1"/>
          <p:nvPr/>
        </p:nvSpPr>
        <p:spPr>
          <a:xfrm>
            <a:off x="1155560" y="377694"/>
            <a:ext cx="9978014" cy="7502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ru-RU" sz="36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В помощь учителю биологии</a:t>
            </a:r>
          </a:p>
          <a:p>
            <a:endParaRPr lang="ru-RU" sz="22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  <a:p>
            <a:r>
              <a:rPr lang="ru-RU" sz="2200" b="1" cap="all" dirty="0">
                <a:solidFill>
                  <a:schemeClr val="bg1"/>
                </a:solidFill>
              </a:rPr>
              <a:t>Государственное Казенное Учреждение</a:t>
            </a:r>
          </a:p>
          <a:p>
            <a:r>
              <a:rPr lang="ru-RU" sz="2200" b="1" cap="all" dirty="0">
                <a:solidFill>
                  <a:schemeClr val="bg1"/>
                </a:solidFill>
              </a:rPr>
              <a:t>«Кузбасский центр мониторинга качества образования»</a:t>
            </a:r>
          </a:p>
          <a:p>
            <a:endParaRPr lang="ru-RU" sz="2200" b="1" cap="all" dirty="0">
              <a:solidFill>
                <a:schemeClr val="bg1"/>
              </a:solidFill>
            </a:endParaRPr>
          </a:p>
          <a:p>
            <a:r>
              <a:rPr lang="ru-RU" sz="2200" b="1" dirty="0">
                <a:solidFill>
                  <a:schemeClr val="bg1"/>
                </a:solidFill>
              </a:rPr>
              <a:t>Аналитические материалы ЕГЭ</a:t>
            </a:r>
          </a:p>
          <a:p>
            <a:endParaRPr lang="ru-RU" sz="2200" b="1" dirty="0">
              <a:solidFill>
                <a:schemeClr val="bg1"/>
              </a:solidFill>
            </a:endParaRPr>
          </a:p>
          <a:p>
            <a:r>
              <a:rPr lang="en-US" sz="2200" b="1" cap="all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http://www.ocmko.ru/index.php?option=com_phocadownload&amp;view=category&amp;id=28&amp;Itemid=209</a:t>
            </a:r>
            <a:endParaRPr lang="ru-RU" sz="2200" b="1" cap="all" dirty="0">
              <a:solidFill>
                <a:schemeClr val="bg1"/>
              </a:solidFill>
            </a:endParaRPr>
          </a:p>
          <a:p>
            <a:endParaRPr lang="ru-RU" sz="2200" b="1" cap="all" dirty="0">
              <a:solidFill>
                <a:schemeClr val="bg1"/>
              </a:solidFill>
            </a:endParaRPr>
          </a:p>
          <a:p>
            <a:r>
              <a:rPr lang="ru-RU" sz="2200" b="1" u="sng" cap="all" dirty="0">
                <a:solidFill>
                  <a:schemeClr val="bg1"/>
                </a:solidFill>
              </a:rPr>
              <a:t>________________________________________________________________________</a:t>
            </a:r>
          </a:p>
          <a:p>
            <a:r>
              <a:rPr lang="ru-RU" sz="2200" b="1" dirty="0">
                <a:solidFill>
                  <a:schemeClr val="bg1"/>
                </a:solidFill>
                <a:hlinkClick r:id="rId5" tooltip="ОТДЕЛ МОНИТОРИНГА КАЧЕСТВА ОБРАЗОВАНИЯ Новокузнецкого городского округа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ОТДЕЛ МОНИТОРИНГА КАЧЕСТВА ОБРАЗОВАНИЯ Новокузнецкого городского округа</a:t>
            </a:r>
            <a:endParaRPr lang="ru-RU" sz="2200" b="1" dirty="0">
              <a:solidFill>
                <a:schemeClr val="bg1"/>
              </a:solidFill>
            </a:endParaRPr>
          </a:p>
          <a:p>
            <a:endParaRPr lang="ru-RU" sz="2200" b="1" dirty="0">
              <a:solidFill>
                <a:schemeClr val="bg1"/>
              </a:solidFill>
            </a:endParaRPr>
          </a:p>
          <a:p>
            <a:r>
              <a:rPr lang="en-US" sz="2200" b="1" dirty="0">
                <a:solidFill>
                  <a:schemeClr val="bg1"/>
                </a:solidFill>
              </a:rPr>
              <a:t>https://cmkonk.wordpress.com/</a:t>
            </a:r>
            <a:r>
              <a:rPr lang="ru-RU" sz="2200" b="1" dirty="0">
                <a:solidFill>
                  <a:schemeClr val="bg1"/>
                </a:solidFill>
              </a:rPr>
              <a:t>мониторинг/</a:t>
            </a:r>
          </a:p>
          <a:p>
            <a:endParaRPr lang="ru-RU" b="1" cap="all" dirty="0"/>
          </a:p>
          <a:p>
            <a:endParaRPr lang="ru-RU" b="1" cap="all" dirty="0"/>
          </a:p>
          <a:p>
            <a:endParaRPr lang="ru-RU" b="1" cap="all" dirty="0"/>
          </a:p>
          <a:p>
            <a:endParaRPr lang="ru-RU" sz="22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  <a:p>
            <a:pPr>
              <a:lnSpc>
                <a:spcPts val="3900"/>
              </a:lnSpc>
            </a:pPr>
            <a:endParaRPr lang="ru-RU" sz="36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  <a:p>
            <a:pPr>
              <a:lnSpc>
                <a:spcPts val="3900"/>
              </a:lnSpc>
            </a:pPr>
            <a:endParaRPr lang="ru-RU" sz="36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51648C4-28A1-016C-A49D-8A1C66A1FF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1042" y="4929510"/>
            <a:ext cx="1550796" cy="155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963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FDF83D-6D07-B738-E501-D140BEA776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9E10DCAF-6DB1-B3EE-1855-04F3525A2F17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91C73B54-FA51-1C6C-A1EE-50F7FC4462D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A1DFD519-82AA-E034-5589-77DE1AA031EC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C52EE04-7C91-6F3F-BFD4-3924B3C3F9F7}"/>
              </a:ext>
            </a:extLst>
          </p:cNvPr>
          <p:cNvSpPr txBox="1"/>
          <p:nvPr/>
        </p:nvSpPr>
        <p:spPr>
          <a:xfrm>
            <a:off x="11456623" y="301470"/>
            <a:ext cx="5084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" panose="020B0009020000000004" pitchFamily="49" charset="0"/>
              </a:rPr>
              <a:t>00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DB385A6-F43E-5544-C58D-4444E66E6A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4789" y="2713686"/>
            <a:ext cx="715314" cy="71531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4D7AAD-9F2D-6C31-C2EC-B12889FBD0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0731" y="4243571"/>
            <a:ext cx="461665" cy="46166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2620355-5C0C-5C32-1CBE-B93377EED4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3781" y="4190420"/>
            <a:ext cx="514816" cy="51481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6CC7A3E-9B92-0891-71D0-ECB5E004F0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7799" y="4091925"/>
            <a:ext cx="613311" cy="613311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E0B46E5-AB06-D913-82AF-5C4DF82EF2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96515" y="4357114"/>
            <a:ext cx="348122" cy="348122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2DC53AB0-7B98-18E1-880B-49B4A2AAF7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24000" y="4091925"/>
            <a:ext cx="613311" cy="613311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C9AEF8-3A99-7B2E-B3AB-7B2F5CD8766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66818" y="2810296"/>
            <a:ext cx="618704" cy="618704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771F6B0A-88AE-6947-905A-F05C000AB69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92714" y="4086535"/>
            <a:ext cx="618701" cy="618701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41D23436-746C-0C5D-7E24-4C591B0B7CB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66818" y="4086532"/>
            <a:ext cx="618704" cy="618704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8495B45F-C949-83BF-DCA8-577827EDE29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988393" y="2810296"/>
            <a:ext cx="618704" cy="61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251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617D2D-FC08-7FE8-84F3-8134934EE6DA}"/>
              </a:ext>
            </a:extLst>
          </p:cNvPr>
          <p:cNvSpPr txBox="1"/>
          <p:nvPr/>
        </p:nvSpPr>
        <p:spPr>
          <a:xfrm>
            <a:off x="1131181" y="2336393"/>
            <a:ext cx="8597245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ru-RU" sz="4400" b="1" dirty="0">
                <a:solidFill>
                  <a:schemeClr val="bg1"/>
                </a:solidFill>
                <a:latin typeface="Martian Mono" panose="020B0009020000000004" pitchFamily="49" charset="0"/>
              </a:rPr>
              <a:t>Результаты ЕГЭ 2025 года по биологии</a:t>
            </a:r>
            <a:endParaRPr lang="ru-RU" sz="44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5DACFC-5482-4E02-4FED-B1C6E80564B6}"/>
              </a:ext>
            </a:extLst>
          </p:cNvPr>
          <p:cNvSpPr txBox="1"/>
          <p:nvPr/>
        </p:nvSpPr>
        <p:spPr>
          <a:xfrm>
            <a:off x="1203157" y="4940755"/>
            <a:ext cx="8040017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000" b="1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Тамара Александровна Иванова, </a:t>
            </a:r>
          </a:p>
          <a:p>
            <a:pPr>
              <a:lnSpc>
                <a:spcPts val="2000"/>
              </a:lnSpc>
            </a:pPr>
            <a:r>
              <a:rPr lang="ru-RU" sz="2000" b="1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старший преподаватель кафедры </a:t>
            </a:r>
            <a:r>
              <a:rPr lang="ru-RU" sz="2000" b="1" dirty="0" err="1">
                <a:solidFill>
                  <a:schemeClr val="bg1"/>
                </a:solidFill>
              </a:rPr>
              <a:t>кафедры</a:t>
            </a:r>
            <a:r>
              <a:rPr lang="ru-RU" sz="2000" b="1" dirty="0">
                <a:solidFill>
                  <a:schemeClr val="bg1"/>
                </a:solidFill>
              </a:rPr>
              <a:t> общего образования и психологии МАОУ ДПО ИПК, </a:t>
            </a:r>
          </a:p>
          <a:p>
            <a:pPr>
              <a:lnSpc>
                <a:spcPts val="2000"/>
              </a:lnSpc>
            </a:pPr>
            <a:r>
              <a:rPr lang="ru-RU" sz="2000" b="1" dirty="0">
                <a:solidFill>
                  <a:schemeClr val="bg1"/>
                </a:solidFill>
              </a:rPr>
              <a:t>руководитель ГПМО учителей биологии</a:t>
            </a:r>
            <a:endParaRPr lang="ru-RU" sz="2000" b="1" dirty="0">
              <a:solidFill>
                <a:schemeClr val="bg1"/>
              </a:solidFill>
              <a:latin typeface="Ubuntu" panose="020B0504030602030204" pitchFamily="34" charset="0"/>
              <a:ea typeface="Moniqa Black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434F2CC-9A8F-F021-573E-0859094FE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2070" y="4053553"/>
            <a:ext cx="1697824" cy="1774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475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64E9A676-C149-6694-7E8D-BE6A1767AD9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548D8657-7B3D-BC12-6224-9B09E77EB410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EA681E49-9A79-49E8-EC6C-39C2CAEFC05F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F039D3F-BC99-99D5-F9EB-38098D7148E5}"/>
              </a:ext>
            </a:extLst>
          </p:cNvPr>
          <p:cNvSpPr txBox="1"/>
          <p:nvPr/>
        </p:nvSpPr>
        <p:spPr>
          <a:xfrm>
            <a:off x="481140" y="345175"/>
            <a:ext cx="9257664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800" dirty="0"/>
              <a:t>Таблица 1 - Средний балл по предмету в динамике </a:t>
            </a:r>
            <a:endParaRPr lang="ru-RU" sz="2800" b="1" dirty="0"/>
          </a:p>
          <a:p>
            <a:pPr>
              <a:lnSpc>
                <a:spcPts val="2000"/>
              </a:lnSpc>
            </a:pP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C34970-4794-9DFD-AED4-D9736DF449C6}"/>
              </a:ext>
            </a:extLst>
          </p:cNvPr>
          <p:cNvSpPr txBox="1"/>
          <p:nvPr/>
        </p:nvSpPr>
        <p:spPr>
          <a:xfrm>
            <a:off x="11537574" y="301470"/>
            <a:ext cx="34657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" panose="020B0009020000000004" pitchFamily="49" charset="0"/>
              </a:rPr>
              <a:t>3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E6DAA20-F07D-8120-2A47-EC54B72260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2905823"/>
              </p:ext>
            </p:extLst>
          </p:nvPr>
        </p:nvGraphicFramePr>
        <p:xfrm>
          <a:off x="905521" y="1837182"/>
          <a:ext cx="10697594" cy="20770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74437">
                  <a:extLst>
                    <a:ext uri="{9D8B030D-6E8A-4147-A177-3AD203B41FA5}">
                      <a16:colId xmlns:a16="http://schemas.microsoft.com/office/drawing/2014/main" val="2616766444"/>
                    </a:ext>
                  </a:extLst>
                </a:gridCol>
                <a:gridCol w="3574437">
                  <a:extLst>
                    <a:ext uri="{9D8B030D-6E8A-4147-A177-3AD203B41FA5}">
                      <a16:colId xmlns:a16="http://schemas.microsoft.com/office/drawing/2014/main" val="379113776"/>
                    </a:ext>
                  </a:extLst>
                </a:gridCol>
                <a:gridCol w="3548720">
                  <a:extLst>
                    <a:ext uri="{9D8B030D-6E8A-4147-A177-3AD203B41FA5}">
                      <a16:colId xmlns:a16="http://schemas.microsoft.com/office/drawing/2014/main" val="1471085874"/>
                    </a:ext>
                  </a:extLst>
                </a:gridCol>
              </a:tblGrid>
              <a:tr h="985917"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800" kern="100" dirty="0">
                          <a:effectLst/>
                        </a:rPr>
                        <a:t>Новокузнецк</a:t>
                      </a:r>
                      <a:endParaRPr lang="ru-RU" sz="2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0379200"/>
                  </a:ext>
                </a:extLst>
              </a:tr>
              <a:tr h="5455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400" kern="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400" kern="100" dirty="0">
                          <a:effectLst/>
                        </a:rPr>
                        <a:t>2023</a:t>
                      </a:r>
                      <a:endParaRPr lang="ru-RU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400" kern="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400" kern="100" dirty="0">
                          <a:effectLst/>
                        </a:rPr>
                        <a:t>2024</a:t>
                      </a:r>
                      <a:endParaRPr lang="ru-RU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400" kern="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400" kern="100" dirty="0">
                          <a:effectLst/>
                        </a:rPr>
                        <a:t>2025</a:t>
                      </a:r>
                      <a:endParaRPr lang="ru-RU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316874427"/>
                  </a:ext>
                </a:extLst>
              </a:tr>
              <a:tr h="5455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400" kern="100" dirty="0">
                          <a:effectLst/>
                        </a:rPr>
                        <a:t>53,70</a:t>
                      </a:r>
                      <a:endParaRPr lang="ru-RU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400" kern="100" dirty="0">
                          <a:effectLst/>
                        </a:rPr>
                        <a:t>58,91</a:t>
                      </a:r>
                      <a:endParaRPr lang="ru-RU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400" kern="100" dirty="0">
                          <a:effectLst/>
                        </a:rPr>
                        <a:t>57,48</a:t>
                      </a:r>
                      <a:endParaRPr lang="ru-RU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17882563"/>
                  </a:ext>
                </a:extLst>
              </a:tr>
            </a:tbl>
          </a:graphicData>
        </a:graphic>
      </p:graphicFrame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621B05E-BEC4-6291-3CE5-A41682B8897F}"/>
              </a:ext>
            </a:extLst>
          </p:cNvPr>
          <p:cNvSpPr/>
          <p:nvPr/>
        </p:nvSpPr>
        <p:spPr>
          <a:xfrm>
            <a:off x="905522" y="4687410"/>
            <a:ext cx="10795248" cy="142042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/>
              <a:t>Отрицательная динамика по среднему баллу (-1,43) по сравнению с 2024 г.</a:t>
            </a:r>
          </a:p>
          <a:p>
            <a:pPr algn="just"/>
            <a:r>
              <a:rPr lang="ru-RU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53799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102963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dirty="0"/>
              <a:t>Таблица 2 - Количество обучающихся, сдававших и не преодолевших минимальный порог в динамике</a:t>
            </a:r>
          </a:p>
          <a:p>
            <a:pPr>
              <a:lnSpc>
                <a:spcPts val="2000"/>
              </a:lnSpc>
            </a:pP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537574" y="301470"/>
            <a:ext cx="34657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" panose="020B0009020000000004" pitchFamily="49" charset="0"/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DC02D2-E597-40DD-0AE8-E513474A8846}"/>
              </a:ext>
            </a:extLst>
          </p:cNvPr>
          <p:cNvSpPr txBox="1"/>
          <p:nvPr/>
        </p:nvSpPr>
        <p:spPr>
          <a:xfrm>
            <a:off x="719091" y="5654317"/>
            <a:ext cx="108184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в 2025 учебном году доля выпускников, не достигших минимального уровня подготовки сопоставима с результатами ЕГЭ -2024</a:t>
            </a:r>
            <a:endParaRPr lang="ru-RU" sz="2000" b="1" dirty="0">
              <a:latin typeface="Ubuntu" panose="020B0504030602030204" pitchFamily="34" charset="0"/>
              <a:ea typeface="Moniqa Black" pitchFamily="2" charset="0"/>
            </a:endParaRP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98FCF42D-1E8C-1C92-DB02-DB1BEC19E2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158929"/>
              </p:ext>
            </p:extLst>
          </p:nvPr>
        </p:nvGraphicFramePr>
        <p:xfrm>
          <a:off x="481140" y="1457737"/>
          <a:ext cx="11192994" cy="37500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1846">
                  <a:extLst>
                    <a:ext uri="{9D8B030D-6E8A-4147-A177-3AD203B41FA5}">
                      <a16:colId xmlns:a16="http://schemas.microsoft.com/office/drawing/2014/main" val="2029542811"/>
                    </a:ext>
                  </a:extLst>
                </a:gridCol>
                <a:gridCol w="1018065">
                  <a:extLst>
                    <a:ext uri="{9D8B030D-6E8A-4147-A177-3AD203B41FA5}">
                      <a16:colId xmlns:a16="http://schemas.microsoft.com/office/drawing/2014/main" val="597111983"/>
                    </a:ext>
                  </a:extLst>
                </a:gridCol>
                <a:gridCol w="808134">
                  <a:extLst>
                    <a:ext uri="{9D8B030D-6E8A-4147-A177-3AD203B41FA5}">
                      <a16:colId xmlns:a16="http://schemas.microsoft.com/office/drawing/2014/main" val="3648493464"/>
                    </a:ext>
                  </a:extLst>
                </a:gridCol>
                <a:gridCol w="1889377">
                  <a:extLst>
                    <a:ext uri="{9D8B030D-6E8A-4147-A177-3AD203B41FA5}">
                      <a16:colId xmlns:a16="http://schemas.microsoft.com/office/drawing/2014/main" val="4102874313"/>
                    </a:ext>
                  </a:extLst>
                </a:gridCol>
                <a:gridCol w="1117061">
                  <a:extLst>
                    <a:ext uri="{9D8B030D-6E8A-4147-A177-3AD203B41FA5}">
                      <a16:colId xmlns:a16="http://schemas.microsoft.com/office/drawing/2014/main" val="1722801043"/>
                    </a:ext>
                  </a:extLst>
                </a:gridCol>
                <a:gridCol w="899917">
                  <a:extLst>
                    <a:ext uri="{9D8B030D-6E8A-4147-A177-3AD203B41FA5}">
                      <a16:colId xmlns:a16="http://schemas.microsoft.com/office/drawing/2014/main" val="1559400190"/>
                    </a:ext>
                  </a:extLst>
                </a:gridCol>
                <a:gridCol w="1889377">
                  <a:extLst>
                    <a:ext uri="{9D8B030D-6E8A-4147-A177-3AD203B41FA5}">
                      <a16:colId xmlns:a16="http://schemas.microsoft.com/office/drawing/2014/main" val="1990510242"/>
                    </a:ext>
                  </a:extLst>
                </a:gridCol>
                <a:gridCol w="1087960">
                  <a:extLst>
                    <a:ext uri="{9D8B030D-6E8A-4147-A177-3AD203B41FA5}">
                      <a16:colId xmlns:a16="http://schemas.microsoft.com/office/drawing/2014/main" val="1835322103"/>
                    </a:ext>
                  </a:extLst>
                </a:gridCol>
                <a:gridCol w="931257">
                  <a:extLst>
                    <a:ext uri="{9D8B030D-6E8A-4147-A177-3AD203B41FA5}">
                      <a16:colId xmlns:a16="http://schemas.microsoft.com/office/drawing/2014/main" val="4096094487"/>
                    </a:ext>
                  </a:extLst>
                </a:gridCol>
              </a:tblGrid>
              <a:tr h="466964"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000" kern="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kern="100" dirty="0">
                          <a:effectLst/>
                        </a:rPr>
                        <a:t>2023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000" kern="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kern="100" dirty="0">
                          <a:effectLst/>
                        </a:rPr>
                        <a:t>2024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000" kern="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kern="100" dirty="0">
                          <a:effectLst/>
                        </a:rPr>
                        <a:t>2025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1751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1800" kern="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1800" kern="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800" kern="100" dirty="0">
                          <a:effectLst/>
                        </a:rPr>
                        <a:t>Количество выпускников, сдававших предмет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800" kern="100" dirty="0">
                          <a:effectLst/>
                        </a:rPr>
                        <a:t>Доля обучающихся, не достигших минимального уровня подготовки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800" kern="100" dirty="0">
                          <a:effectLst/>
                        </a:rPr>
                        <a:t>Количество выпускников, сдававших предмет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800" kern="100" dirty="0">
                          <a:effectLst/>
                        </a:rPr>
                        <a:t>Доля обучающихся, не достигших минимального уровня подготовки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800" kern="100" dirty="0">
                          <a:effectLst/>
                        </a:rPr>
                        <a:t>Количество выпускников, сдававших предмет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1800" kern="100" dirty="0">
                          <a:effectLst/>
                        </a:rPr>
                        <a:t>Доля обучающихся, не достигших минимального уровня подготовки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00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000" kern="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kern="100" dirty="0">
                          <a:effectLst/>
                        </a:rPr>
                        <a:t>чел.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kern="100">
                          <a:effectLst/>
                        </a:rPr>
                        <a:t>чел.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kern="100">
                          <a:effectLst/>
                        </a:rPr>
                        <a:t>%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kern="100" dirty="0">
                          <a:effectLst/>
                        </a:rPr>
                        <a:t>чел.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kern="100">
                          <a:effectLst/>
                        </a:rPr>
                        <a:t>чел.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kern="100">
                          <a:effectLst/>
                        </a:rPr>
                        <a:t>%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kern="100">
                          <a:effectLst/>
                        </a:rPr>
                        <a:t>чел.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kern="100">
                          <a:effectLst/>
                        </a:rPr>
                        <a:t>чел.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kern="100">
                          <a:effectLst/>
                        </a:rPr>
                        <a:t>%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216959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000" b="1" kern="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298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43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14,43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357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31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8,68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347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8,65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459796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7422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76385B-C042-4F8B-3153-4460CE1BC9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8F6884EC-DA48-C1BC-84C2-255DE0007C02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B39ECDEA-607A-A7AF-B3F5-D4224FC13D97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80F07C20-BD40-7A8B-459B-5B5532C1C843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0D0CCF2-3F21-8274-7742-C29B91971E46}"/>
              </a:ext>
            </a:extLst>
          </p:cNvPr>
          <p:cNvSpPr txBox="1"/>
          <p:nvPr/>
        </p:nvSpPr>
        <p:spPr>
          <a:xfrm>
            <a:off x="481140" y="345175"/>
            <a:ext cx="9515116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dirty="0"/>
              <a:t>Таблица 3 - Результаты по предмету в динамике</a:t>
            </a:r>
          </a:p>
          <a:p>
            <a:pPr>
              <a:lnSpc>
                <a:spcPts val="2000"/>
              </a:lnSpc>
            </a:pP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B783EF-EE02-F9E1-C685-D25B6FA6817D}"/>
              </a:ext>
            </a:extLst>
          </p:cNvPr>
          <p:cNvSpPr txBox="1"/>
          <p:nvPr/>
        </p:nvSpPr>
        <p:spPr>
          <a:xfrm>
            <a:off x="11537574" y="301470"/>
            <a:ext cx="34657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" panose="020B0009020000000004" pitchFamily="49" charset="0"/>
              </a:rPr>
              <a:t>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1D85A3-43FC-F24A-01F9-30398B3EF15F}"/>
              </a:ext>
            </a:extLst>
          </p:cNvPr>
          <p:cNvSpPr txBox="1"/>
          <p:nvPr/>
        </p:nvSpPr>
        <p:spPr>
          <a:xfrm>
            <a:off x="861135" y="4549676"/>
            <a:ext cx="105954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  <a:r>
              <a:rPr lang="ru-RU" sz="2000" b="1" dirty="0"/>
              <a:t>Увеличилась  </a:t>
            </a:r>
            <a:r>
              <a:rPr lang="ru-RU" sz="2000" dirty="0"/>
              <a:t>доля выпускников в диапазоне </a:t>
            </a:r>
            <a:r>
              <a:rPr lang="ru-RU" sz="2000" b="1" dirty="0"/>
              <a:t>от минимального порога до 70</a:t>
            </a:r>
            <a:r>
              <a:rPr lang="ru-RU" sz="2000" dirty="0"/>
              <a:t>% (+ 6,24) по сравнению с 2024 г.</a:t>
            </a:r>
          </a:p>
          <a:p>
            <a:r>
              <a:rPr lang="ru-RU" sz="2000" b="1" dirty="0"/>
              <a:t>Уменьшилась</a:t>
            </a:r>
            <a:r>
              <a:rPr lang="ru-RU" sz="2000" dirty="0"/>
              <a:t> доля выпускников в диапазоне </a:t>
            </a:r>
            <a:r>
              <a:rPr lang="ru-RU" sz="2000" b="1" dirty="0"/>
              <a:t>от 70 до 80% и в диапазоне от 80 до 90</a:t>
            </a:r>
            <a:r>
              <a:rPr lang="ru-RU" sz="2000" dirty="0"/>
              <a:t>% </a:t>
            </a:r>
          </a:p>
          <a:p>
            <a:r>
              <a:rPr lang="ru-RU" sz="2000" dirty="0"/>
              <a:t>(– 4,77 и – 1,74 соответственно по сравнению с 2024 г.)</a:t>
            </a:r>
          </a:p>
          <a:p>
            <a:r>
              <a:rPr lang="ru-RU" sz="2000" b="1" dirty="0"/>
              <a:t>Увеличилась</a:t>
            </a:r>
            <a:r>
              <a:rPr lang="ru-RU" sz="2000" dirty="0"/>
              <a:t> доля выпускников в диапазоне </a:t>
            </a:r>
            <a:r>
              <a:rPr lang="ru-RU" sz="2000" b="1" dirty="0"/>
              <a:t>больше 90 </a:t>
            </a:r>
            <a:r>
              <a:rPr lang="ru-RU" sz="2000" dirty="0"/>
              <a:t>(+ 0,36 по сравнению с 2024 г.)</a:t>
            </a:r>
            <a:endParaRPr lang="ru-RU" sz="2000" dirty="0">
              <a:latin typeface="Ubuntu" panose="020B0504030602030204" pitchFamily="34" charset="0"/>
              <a:ea typeface="Moniqa Black" pitchFamily="2" charset="0"/>
            </a:endParaRP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DD6A32D8-C92D-BB51-0252-31B0EBD002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474267"/>
              </p:ext>
            </p:extLst>
          </p:nvPr>
        </p:nvGraphicFramePr>
        <p:xfrm>
          <a:off x="861135" y="1700867"/>
          <a:ext cx="10423378" cy="25786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4064">
                  <a:extLst>
                    <a:ext uri="{9D8B030D-6E8A-4147-A177-3AD203B41FA5}">
                      <a16:colId xmlns:a16="http://schemas.microsoft.com/office/drawing/2014/main" val="27947107"/>
                    </a:ext>
                  </a:extLst>
                </a:gridCol>
                <a:gridCol w="1014331">
                  <a:extLst>
                    <a:ext uri="{9D8B030D-6E8A-4147-A177-3AD203B41FA5}">
                      <a16:colId xmlns:a16="http://schemas.microsoft.com/office/drawing/2014/main" val="3657097408"/>
                    </a:ext>
                  </a:extLst>
                </a:gridCol>
                <a:gridCol w="896645">
                  <a:extLst>
                    <a:ext uri="{9D8B030D-6E8A-4147-A177-3AD203B41FA5}">
                      <a16:colId xmlns:a16="http://schemas.microsoft.com/office/drawing/2014/main" val="3868501872"/>
                    </a:ext>
                  </a:extLst>
                </a:gridCol>
                <a:gridCol w="1003176">
                  <a:extLst>
                    <a:ext uri="{9D8B030D-6E8A-4147-A177-3AD203B41FA5}">
                      <a16:colId xmlns:a16="http://schemas.microsoft.com/office/drawing/2014/main" val="1994877430"/>
                    </a:ext>
                  </a:extLst>
                </a:gridCol>
                <a:gridCol w="925821">
                  <a:extLst>
                    <a:ext uri="{9D8B030D-6E8A-4147-A177-3AD203B41FA5}">
                      <a16:colId xmlns:a16="http://schemas.microsoft.com/office/drawing/2014/main" val="2757229249"/>
                    </a:ext>
                  </a:extLst>
                </a:gridCol>
                <a:gridCol w="785923">
                  <a:extLst>
                    <a:ext uri="{9D8B030D-6E8A-4147-A177-3AD203B41FA5}">
                      <a16:colId xmlns:a16="http://schemas.microsoft.com/office/drawing/2014/main" val="3341561969"/>
                    </a:ext>
                  </a:extLst>
                </a:gridCol>
                <a:gridCol w="781753">
                  <a:extLst>
                    <a:ext uri="{9D8B030D-6E8A-4147-A177-3AD203B41FA5}">
                      <a16:colId xmlns:a16="http://schemas.microsoft.com/office/drawing/2014/main" val="4162109570"/>
                    </a:ext>
                  </a:extLst>
                </a:gridCol>
                <a:gridCol w="781753">
                  <a:extLst>
                    <a:ext uri="{9D8B030D-6E8A-4147-A177-3AD203B41FA5}">
                      <a16:colId xmlns:a16="http://schemas.microsoft.com/office/drawing/2014/main" val="4008296893"/>
                    </a:ext>
                  </a:extLst>
                </a:gridCol>
                <a:gridCol w="788007">
                  <a:extLst>
                    <a:ext uri="{9D8B030D-6E8A-4147-A177-3AD203B41FA5}">
                      <a16:colId xmlns:a16="http://schemas.microsoft.com/office/drawing/2014/main" val="3937599595"/>
                    </a:ext>
                  </a:extLst>
                </a:gridCol>
                <a:gridCol w="775499">
                  <a:extLst>
                    <a:ext uri="{9D8B030D-6E8A-4147-A177-3AD203B41FA5}">
                      <a16:colId xmlns:a16="http://schemas.microsoft.com/office/drawing/2014/main" val="2717872578"/>
                    </a:ext>
                  </a:extLst>
                </a:gridCol>
                <a:gridCol w="775499">
                  <a:extLst>
                    <a:ext uri="{9D8B030D-6E8A-4147-A177-3AD203B41FA5}">
                      <a16:colId xmlns:a16="http://schemas.microsoft.com/office/drawing/2014/main" val="3056751429"/>
                    </a:ext>
                  </a:extLst>
                </a:gridCol>
                <a:gridCol w="760907">
                  <a:extLst>
                    <a:ext uri="{9D8B030D-6E8A-4147-A177-3AD203B41FA5}">
                      <a16:colId xmlns:a16="http://schemas.microsoft.com/office/drawing/2014/main" val="345565336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000" kern="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kern="100" dirty="0">
                          <a:effectLst/>
                        </a:rPr>
                        <a:t>% от 24 до 70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000" kern="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kern="100" dirty="0">
                          <a:effectLst/>
                        </a:rPr>
                        <a:t>% от 70 до 80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000" kern="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kern="100" dirty="0">
                          <a:effectLst/>
                        </a:rPr>
                        <a:t>% от 80 до 90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000" kern="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kern="100" dirty="0">
                          <a:effectLst/>
                        </a:rPr>
                        <a:t>% больше 90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749627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000" kern="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kern="100" dirty="0">
                          <a:effectLst/>
                        </a:rPr>
                        <a:t>2023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2024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2025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>
                          <a:effectLst/>
                        </a:rPr>
                        <a:t>2023</a:t>
                      </a:r>
                      <a:endParaRPr lang="ru-RU" sz="20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>
                          <a:effectLst/>
                        </a:rPr>
                        <a:t>2024</a:t>
                      </a:r>
                      <a:endParaRPr lang="ru-RU" sz="20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>
                          <a:effectLst/>
                        </a:rPr>
                        <a:t>2025</a:t>
                      </a:r>
                      <a:endParaRPr lang="ru-RU" sz="20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>
                          <a:effectLst/>
                        </a:rPr>
                        <a:t>2023</a:t>
                      </a:r>
                      <a:endParaRPr lang="ru-RU" sz="20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>
                          <a:effectLst/>
                        </a:rPr>
                        <a:t>2024</a:t>
                      </a:r>
                      <a:endParaRPr lang="ru-RU" sz="20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>
                          <a:effectLst/>
                        </a:rPr>
                        <a:t>2025</a:t>
                      </a:r>
                      <a:endParaRPr lang="ru-RU" sz="20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>
                          <a:effectLst/>
                        </a:rPr>
                        <a:t>2023</a:t>
                      </a:r>
                      <a:endParaRPr lang="ru-RU" sz="20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>
                          <a:effectLst/>
                        </a:rPr>
                        <a:t>2024</a:t>
                      </a:r>
                      <a:endParaRPr lang="ru-RU" sz="20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>
                          <a:effectLst/>
                        </a:rPr>
                        <a:t>2025</a:t>
                      </a:r>
                      <a:endParaRPr lang="ru-RU" sz="20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195973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000" kern="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000" kern="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kern="100" dirty="0">
                          <a:effectLst/>
                        </a:rPr>
                        <a:t>66,78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000" kern="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000" kern="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54,9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61,10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14,0,9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24,37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19,60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3,69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9,52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7,78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1,01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2,52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RU" sz="2000" b="1" kern="100" dirty="0">
                          <a:effectLst/>
                        </a:rPr>
                        <a:t>2,88</a:t>
                      </a:r>
                      <a:endParaRPr lang="ru-RU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722834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1268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E740FB2-570D-B1A2-D039-8BA4CBC71DD3}"/>
              </a:ext>
            </a:extLst>
          </p:cNvPr>
          <p:cNvSpPr txBox="1"/>
          <p:nvPr/>
        </p:nvSpPr>
        <p:spPr>
          <a:xfrm>
            <a:off x="481140" y="345175"/>
            <a:ext cx="8883151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Подходы к отбору содержания КИМ ЕГЭ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C3E517-2EFB-29FF-7CD9-CF63802EEA09}"/>
              </a:ext>
            </a:extLst>
          </p:cNvPr>
          <p:cNvSpPr txBox="1"/>
          <p:nvPr/>
        </p:nvSpPr>
        <p:spPr>
          <a:xfrm>
            <a:off x="11537574" y="301470"/>
            <a:ext cx="34657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693336" y="1559966"/>
            <a:ext cx="1096275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В экзаменационной работе преобладали задания из раздела «Общая биология», поскольку в нём </a:t>
            </a:r>
            <a:r>
              <a:rPr lang="ru-RU" sz="2200" b="1" dirty="0"/>
              <a:t>интегрируются и обобщаются фактические знания</a:t>
            </a:r>
            <a:r>
              <a:rPr lang="ru-RU" sz="2200" dirty="0"/>
              <a:t>, полученные на уровне основного общего образования, рассматриваются </a:t>
            </a:r>
            <a:r>
              <a:rPr lang="ru-RU" sz="2200" b="1" dirty="0"/>
              <a:t>общебиологические закономерности, проявляющиеся на разных уровнях организации живой природы (</a:t>
            </a:r>
            <a:r>
              <a:rPr lang="ru-RU" sz="2200" dirty="0"/>
              <a:t>клеточная, хромосомная, эволюционную теории; законы наследственности и изменчивости; экологические принципы, правила и закономерности развития биосферы). </a:t>
            </a:r>
          </a:p>
          <a:p>
            <a:endParaRPr lang="ru-RU" sz="2200" dirty="0"/>
          </a:p>
          <a:p>
            <a:r>
              <a:rPr lang="ru-RU" sz="2200" dirty="0"/>
              <a:t>В содержание проверки включены и прикладные знания из области биотехнологии, селекции организмов, охраны природы, здорового образа жизни человека и др. </a:t>
            </a:r>
          </a:p>
          <a:p>
            <a:r>
              <a:rPr lang="ru-RU" dirty="0"/>
              <a:t> </a:t>
            </a:r>
          </a:p>
          <a:p>
            <a:endParaRPr lang="ru-RU" dirty="0"/>
          </a:p>
          <a:p>
            <a:endParaRPr lang="ru-RU" dirty="0">
              <a:latin typeface="Ubuntu" panose="020B0504030602030204" pitchFamily="34" charset="0"/>
              <a:ea typeface="Moniqa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545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81586B-81DC-2DD8-6366-9F44997C56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5C082B6-61D2-C778-D373-9E70BC605E53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960C3E41-E19F-B5AB-5671-62679385E32B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7089C499-510C-48FF-5C79-03BFD2BF315A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2D90F60-E259-AFEA-F556-44CFFF126468}"/>
              </a:ext>
            </a:extLst>
          </p:cNvPr>
          <p:cNvSpPr txBox="1"/>
          <p:nvPr/>
        </p:nvSpPr>
        <p:spPr>
          <a:xfrm>
            <a:off x="481140" y="345175"/>
            <a:ext cx="8883151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Подходы к отбору содержания КИМ ЕГЭ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535F5F-EF25-5ADE-9CAB-BDF9ABF7C4D6}"/>
              </a:ext>
            </a:extLst>
          </p:cNvPr>
          <p:cNvSpPr txBox="1"/>
          <p:nvPr/>
        </p:nvSpPr>
        <p:spPr>
          <a:xfrm>
            <a:off x="11537574" y="301470"/>
            <a:ext cx="34657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8CCD69-006F-8698-A41B-BE3AC7F94E57}"/>
              </a:ext>
            </a:extLst>
          </p:cNvPr>
          <p:cNvSpPr txBox="1"/>
          <p:nvPr/>
        </p:nvSpPr>
        <p:spPr>
          <a:xfrm>
            <a:off x="693336" y="1559966"/>
            <a:ext cx="109627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 </a:t>
            </a:r>
            <a:r>
              <a:rPr lang="ru-RU" sz="2200" dirty="0"/>
              <a:t>Приоритетной целью являлась проверка сформированности следующих </a:t>
            </a:r>
            <a:r>
              <a:rPr lang="ru-RU" sz="2200" b="1" dirty="0"/>
              <a:t>способов деятельности:</a:t>
            </a:r>
          </a:p>
          <a:p>
            <a:endParaRPr lang="ru-RU" sz="22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/>
              <a:t> владение системой биологических знаний, в том числе знаний об основных методах научного познания;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2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/>
              <a:t>применение знаний при объяснении биологических процессов и явлений;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2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/>
              <a:t>умения решать поисковые биологические задачи, устанавливать взаимосвязи между строением и функциями организмов и их частей, выделять существенные признаки живых систем различного уровня, использовать аргументы, терминологию и символику для доказательства научной точки зрения.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/>
          </a:p>
          <a:p>
            <a:endParaRPr lang="ru-RU" dirty="0"/>
          </a:p>
          <a:p>
            <a:endParaRPr lang="ru-RU" dirty="0">
              <a:latin typeface="Ubuntu" panose="020B0504030602030204" pitchFamily="34" charset="0"/>
              <a:ea typeface="Moniqa Black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3531692-41FA-785D-98B4-71337CADBE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3443" y="2557437"/>
            <a:ext cx="2165289" cy="216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071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FF1EF-DE95-58F7-32A6-158F049BF7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AD665D6-5F17-D3DA-3FF6-5C3D12F27317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676BD770-2627-89F8-7EE4-DFB0F815B56D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A5D97B97-B17C-2E98-6E2F-A360BC3A828A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CE4C22B-FCD9-BB97-06B4-81AAA6962A6F}"/>
              </a:ext>
            </a:extLst>
          </p:cNvPr>
          <p:cNvSpPr txBox="1"/>
          <p:nvPr/>
        </p:nvSpPr>
        <p:spPr>
          <a:xfrm>
            <a:off x="481140" y="345175"/>
            <a:ext cx="953706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Не выполнили задание (получили 0 баллов по критериям оценивания)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30D5C7-0552-19D2-A8F1-094FDBFFD92B}"/>
              </a:ext>
            </a:extLst>
          </p:cNvPr>
          <p:cNvSpPr txBox="1"/>
          <p:nvPr/>
        </p:nvSpPr>
        <p:spPr>
          <a:xfrm>
            <a:off x="11537574" y="301470"/>
            <a:ext cx="34657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5FB19C-84C2-44FD-7540-EBC20B95B333}"/>
              </a:ext>
            </a:extLst>
          </p:cNvPr>
          <p:cNvSpPr txBox="1"/>
          <p:nvPr/>
        </p:nvSpPr>
        <p:spPr>
          <a:xfrm>
            <a:off x="693336" y="1559966"/>
            <a:ext cx="1096275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/>
              <a:t>Часть </a:t>
            </a:r>
            <a:r>
              <a:rPr lang="en-US" sz="2200" b="1" dirty="0"/>
              <a:t>I</a:t>
            </a:r>
            <a:endParaRPr lang="ru-RU" sz="2200" dirty="0"/>
          </a:p>
          <a:p>
            <a:r>
              <a:rPr lang="ru-RU" sz="2200" dirty="0"/>
              <a:t>Блок заданий «Клетка и организм – биологические системы»</a:t>
            </a:r>
          </a:p>
          <a:p>
            <a:r>
              <a:rPr lang="ru-RU" sz="2200" dirty="0"/>
              <a:t>Линия 8 - 45,24 %</a:t>
            </a:r>
          </a:p>
          <a:p>
            <a:endParaRPr lang="ru-RU" sz="2200" dirty="0"/>
          </a:p>
          <a:p>
            <a:r>
              <a:rPr lang="ru-RU" sz="2200" dirty="0"/>
              <a:t>Блок заданий «Система и многообразие органического мира»</a:t>
            </a:r>
          </a:p>
          <a:p>
            <a:r>
              <a:rPr lang="ru-RU" sz="2200" dirty="0"/>
              <a:t>Линия 10 – 42,36 %</a:t>
            </a:r>
          </a:p>
          <a:p>
            <a:endParaRPr lang="ru-RU" sz="2200" dirty="0"/>
          </a:p>
          <a:p>
            <a:r>
              <a:rPr lang="ru-RU" sz="2200" dirty="0"/>
              <a:t>Блок заданий ««Организм человека и его здоровье»</a:t>
            </a:r>
          </a:p>
          <a:p>
            <a:r>
              <a:rPr lang="ru-RU" sz="2200" dirty="0"/>
              <a:t>Линия 16 – 66,57 % </a:t>
            </a:r>
          </a:p>
          <a:p>
            <a:endParaRPr lang="ru-RU" sz="2200" dirty="0"/>
          </a:p>
          <a:p>
            <a:r>
              <a:rPr lang="ru-RU" sz="2200" dirty="0"/>
              <a:t>Все задания повышенного уровня сложности; соответствуют  предметным требованиям ФГОС  ФРП по биологии на углубленном уровне )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4446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0E4CBA-DC43-9A0F-476A-B1F169E581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BF5F78A-62EF-7088-CF6D-480AD76986CD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AFA4D435-DE0D-FC9C-D85C-261FC6286BC3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919C3291-0F1A-2215-7D6B-A305805FFBC3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00A703C-3FB7-5316-D7B3-BDA513552B0B}"/>
              </a:ext>
            </a:extLst>
          </p:cNvPr>
          <p:cNvSpPr txBox="1"/>
          <p:nvPr/>
        </p:nvSpPr>
        <p:spPr>
          <a:xfrm>
            <a:off x="481140" y="345175"/>
            <a:ext cx="953706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Не выполнили задание (получили 0 баллов по критериям оценивания)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5BEB3F-672C-0AC4-4231-F8A4C29FF58A}"/>
              </a:ext>
            </a:extLst>
          </p:cNvPr>
          <p:cNvSpPr txBox="1"/>
          <p:nvPr/>
        </p:nvSpPr>
        <p:spPr>
          <a:xfrm>
            <a:off x="11537574" y="301470"/>
            <a:ext cx="34657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02EAC-44B9-B8D8-1EDA-65ECA573286A}"/>
              </a:ext>
            </a:extLst>
          </p:cNvPr>
          <p:cNvSpPr txBox="1"/>
          <p:nvPr/>
        </p:nvSpPr>
        <p:spPr>
          <a:xfrm>
            <a:off x="748107" y="1161348"/>
            <a:ext cx="1096275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/>
              <a:t>Часть </a:t>
            </a:r>
            <a:r>
              <a:rPr lang="en-US" sz="2200" b="1" dirty="0"/>
              <a:t>I</a:t>
            </a:r>
            <a:endParaRPr lang="ru-RU" sz="2200" dirty="0"/>
          </a:p>
          <a:p>
            <a:r>
              <a:rPr lang="ru-RU" sz="2200" dirty="0"/>
              <a:t>Блок заданий «Клетка и организм – биологические системы»</a:t>
            </a:r>
          </a:p>
          <a:p>
            <a:r>
              <a:rPr lang="ru-RU" sz="2200" b="1" dirty="0"/>
              <a:t>Линия 8</a:t>
            </a:r>
            <a:r>
              <a:rPr lang="ru-RU" sz="2200" dirty="0"/>
              <a:t> - 45,24 %</a:t>
            </a:r>
          </a:p>
          <a:p>
            <a:endParaRPr lang="ru-RU" sz="2200" dirty="0"/>
          </a:p>
          <a:p>
            <a:r>
              <a:rPr lang="ru-RU" sz="2200" dirty="0"/>
              <a:t>Блок заданий «Система и многообразие органического мира»</a:t>
            </a:r>
          </a:p>
          <a:p>
            <a:r>
              <a:rPr lang="ru-RU" sz="2200" b="1" dirty="0"/>
              <a:t>Линия 10 </a:t>
            </a:r>
            <a:r>
              <a:rPr lang="ru-RU" sz="2200" dirty="0"/>
              <a:t>– 42,36 %</a:t>
            </a:r>
          </a:p>
          <a:p>
            <a:endParaRPr lang="ru-RU" sz="2200" dirty="0"/>
          </a:p>
          <a:p>
            <a:r>
              <a:rPr lang="ru-RU" sz="2200" dirty="0"/>
              <a:t>Блок заданий ««Организм человека и его здоровье»</a:t>
            </a:r>
          </a:p>
          <a:p>
            <a:r>
              <a:rPr lang="ru-RU" sz="2200" b="1" dirty="0"/>
              <a:t>Линия 16 </a:t>
            </a:r>
            <a:r>
              <a:rPr lang="ru-RU" sz="2200" dirty="0"/>
              <a:t>– 66,57 % </a:t>
            </a:r>
          </a:p>
          <a:p>
            <a:endParaRPr lang="ru-RU" sz="2200" dirty="0"/>
          </a:p>
          <a:p>
            <a:r>
              <a:rPr lang="ru-RU" sz="2200" dirty="0"/>
              <a:t>Все задания повышенного уровня сложности; соответствуют  предметным требованиям ФГОС  ФРП по биологии на углубленном уровне )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5579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935</Words>
  <Application>Microsoft Office PowerPoint</Application>
  <PresentationFormat>Широкоэкранный</PresentationFormat>
  <Paragraphs>210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Ubuntu</vt:lpstr>
      <vt:lpstr>Martian Mono</vt:lpstr>
      <vt:lpstr>Wingdings</vt:lpstr>
      <vt:lpstr>Calibri</vt:lpstr>
      <vt:lpstr>Arial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Anton Nepocatykh</dc:creator>
  <cp:lastModifiedBy>ta</cp:lastModifiedBy>
  <cp:revision>45</cp:revision>
  <dcterms:created xsi:type="dcterms:W3CDTF">2025-08-11T06:32:47Z</dcterms:created>
  <dcterms:modified xsi:type="dcterms:W3CDTF">2025-08-24T12:24:52Z</dcterms:modified>
</cp:coreProperties>
</file>